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80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D5C66-D350-4F57-B1A5-EE46937A82D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2774C-AC50-4239-A5D2-9C7948B6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2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774C-AC50-4239-A5D2-9C7948B69B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7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2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7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2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7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8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9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6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3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A63B-73A4-4C50-B9A6-D30646E3C53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A151-BCF4-49CD-922B-CE09A8F8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-1" y="0"/>
            <a:ext cx="6858000" cy="4113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GWEN’S CONCEPTUAL DESIGN </a:t>
            </a:r>
            <a:r>
              <a:rPr lang="en-US" dirty="0" smtClean="0">
                <a:solidFill>
                  <a:schemeClr val="tx1"/>
                </a:solidFill>
              </a:rPr>
              <a:t>APP II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5053512" y="8356763"/>
            <a:ext cx="352252" cy="201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120399" y="436588"/>
            <a:ext cx="6605081" cy="8501205"/>
            <a:chOff x="120399" y="436588"/>
            <a:chExt cx="6605081" cy="8501205"/>
          </a:xfrm>
        </p:grpSpPr>
        <p:grpSp>
          <p:nvGrpSpPr>
            <p:cNvPr id="70" name="Group 69"/>
            <p:cNvGrpSpPr/>
            <p:nvPr/>
          </p:nvGrpSpPr>
          <p:grpSpPr>
            <a:xfrm>
              <a:off x="120399" y="436588"/>
              <a:ext cx="6605081" cy="8501205"/>
              <a:chOff x="120399" y="436588"/>
              <a:chExt cx="6605081" cy="8501205"/>
            </a:xfrm>
          </p:grpSpPr>
          <p:sp>
            <p:nvSpPr>
              <p:cNvPr id="8" name="Text Box 5"/>
              <p:cNvSpPr txBox="1"/>
              <p:nvPr/>
            </p:nvSpPr>
            <p:spPr>
              <a:xfrm>
                <a:off x="1813674" y="5226816"/>
                <a:ext cx="1167147" cy="2617901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NIOSH, REBA, Strain Index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en-US" sz="900" b="1" dirty="0" smtClean="0">
                  <a:solidFill>
                    <a:srgbClr val="0070C0"/>
                  </a:solidFill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Liberty Manual Psychophysical Tables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NIOSH Lifting Equation, WISHA Lifting Calculator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Calibri"/>
                    <a:cs typeface="Times New Roman"/>
                  </a:rPr>
                  <a:t> </a:t>
                </a:r>
              </a:p>
            </p:txBody>
          </p:sp>
          <p:sp>
            <p:nvSpPr>
              <p:cNvPr id="9" name="Text Box 6"/>
              <p:cNvSpPr txBox="1"/>
              <p:nvPr/>
            </p:nvSpPr>
            <p:spPr>
              <a:xfrm>
                <a:off x="4747066" y="522259"/>
                <a:ext cx="1059583" cy="682776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WISHA Caution/Hazard </a:t>
                </a:r>
                <a:r>
                  <a:rPr lang="en-US" sz="900" b="1" dirty="0" smtClean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Checklist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1" name="Text Box 9"/>
              <p:cNvSpPr txBox="1"/>
              <p:nvPr/>
            </p:nvSpPr>
            <p:spPr>
              <a:xfrm>
                <a:off x="5410425" y="5389815"/>
                <a:ext cx="1291392" cy="3199334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Moore-Garg Strain Index, Roger's Muscle Fatigue</a:t>
                </a: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 </a:t>
                </a: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Assessment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Moore-Garg Strain Index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ACGIH TLV Hand Arm Segmental Vibration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RULA and Moore-Garg Strain Index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1012119" y="2209523"/>
                <a:ext cx="0" cy="2675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1026248" y="2227389"/>
                <a:ext cx="40103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2895518" y="1004325"/>
                <a:ext cx="1851548" cy="25427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1511203" y="5435955"/>
                <a:ext cx="30247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2986334" y="2975714"/>
                <a:ext cx="330720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3014119" y="3547111"/>
                <a:ext cx="683394" cy="4396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5324" y="436588"/>
                <a:ext cx="1397457" cy="1135475"/>
              </a:xfrm>
              <a:prstGeom prst="rect">
                <a:avLst/>
              </a:prstGeom>
            </p:spPr>
          </p:pic>
          <p:sp>
            <p:nvSpPr>
              <p:cNvPr id="23" name="Text Box 7"/>
              <p:cNvSpPr txBox="1"/>
              <p:nvPr/>
            </p:nvSpPr>
            <p:spPr>
              <a:xfrm rot="10800000" flipH="1" flipV="1">
                <a:off x="3733800" y="1440078"/>
                <a:ext cx="2991680" cy="322628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WISHA Caution/Hazard Checklist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NIOSH, REBA, Strain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Moore-Garg Strain Index, Roger's Muscle Fatigue Assessment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Liberty Manual Psychophysical Tables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NIOSH Lifting Equation, WISHA Lifting Calculator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Moore-Garg Strain Index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ACGIH TLV Hand Arm Segmental Vibration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 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RULA and Moore-Garg Strain </a:t>
                </a:r>
                <a:r>
                  <a:rPr lang="en-US" sz="1100" b="1" dirty="0" smtClean="0">
                    <a:solidFill>
                      <a:srgbClr val="0070C0"/>
                    </a:solidFill>
                    <a:effectLst/>
                    <a:ea typeface="Calibri"/>
                    <a:cs typeface="Times New Roman"/>
                  </a:rPr>
                  <a:t>Index</a:t>
                </a: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Calibri"/>
                    <a:cs typeface="Times New Roman"/>
                  </a:rPr>
                  <a:t> 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324311" y="2996412"/>
                <a:ext cx="0" cy="21536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3324311" y="5150436"/>
                <a:ext cx="33196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Group 2"/>
              <p:cNvGrpSpPr/>
              <p:nvPr/>
            </p:nvGrpSpPr>
            <p:grpSpPr>
              <a:xfrm>
                <a:off x="1427286" y="1784815"/>
                <a:ext cx="1553535" cy="2381799"/>
                <a:chOff x="-2854038" y="792014"/>
                <a:chExt cx="1553535" cy="3180453"/>
              </a:xfrm>
            </p:grpSpPr>
            <p:sp>
              <p:nvSpPr>
                <p:cNvPr id="6" name="Text Box 2"/>
                <p:cNvSpPr txBox="1"/>
                <p:nvPr/>
              </p:nvSpPr>
              <p:spPr>
                <a:xfrm>
                  <a:off x="-2854038" y="792014"/>
                  <a:ext cx="1553535" cy="3180453"/>
                </a:xfrm>
                <a:prstGeom prst="rect">
                  <a:avLst/>
                </a:prstGeom>
                <a:solidFill>
                  <a:schemeClr val="accent6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dirty="0" smtClean="0">
                    <a:effectLst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dirty="0" smtClean="0">
                    <a:effectLst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b="1" dirty="0" smtClean="0">
                    <a:effectLst/>
                    <a:latin typeface="Times New Roman"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b="1" dirty="0" smtClean="0">
                    <a:effectLst/>
                    <a:latin typeface="Times New Roman"/>
                    <a:ea typeface="Calibri"/>
                    <a:cs typeface="Times New Roman"/>
                  </a:endParaRPr>
                </a:p>
              </p:txBody>
            </p:sp>
            <p:grpSp>
              <p:nvGrpSpPr>
                <p:cNvPr id="2" name="Group 1"/>
                <p:cNvGrpSpPr/>
                <p:nvPr/>
              </p:nvGrpSpPr>
              <p:grpSpPr>
                <a:xfrm>
                  <a:off x="-2810342" y="980029"/>
                  <a:ext cx="1482437" cy="2865809"/>
                  <a:chOff x="1509755" y="1155754"/>
                  <a:chExt cx="1482437" cy="2865809"/>
                </a:xfrm>
              </p:grpSpPr>
              <p:pic>
                <p:nvPicPr>
                  <p:cNvPr id="28" name="Picture 27"/>
                  <p:cNvPicPr>
                    <a:picLocks noChangeAspect="1"/>
                  </p:cNvPicPr>
                  <p:nvPr/>
                </p:nvPicPr>
                <p:blipFill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4909"/>
                  <a:stretch/>
                </p:blipFill>
                <p:spPr>
                  <a:xfrm>
                    <a:off x="1643579" y="2120531"/>
                    <a:ext cx="1127561" cy="700031"/>
                  </a:xfrm>
                  <a:prstGeom prst="roundRect">
                    <a:avLst>
                      <a:gd name="adj" fmla="val 4167"/>
                    </a:avLst>
                  </a:prstGeom>
                  <a:solidFill>
                    <a:srgbClr val="FFFFFF"/>
                  </a:solidFill>
                  <a:ln w="76200" cap="sq">
                    <a:solidFill>
                      <a:srgbClr val="292929"/>
                    </a:solidFill>
                    <a:miter lim="800000"/>
                  </a:ln>
                  <a:effectLst>
                    <a:reflection blurRad="12700" stA="28000" endPos="28000" dist="5000" dir="5400000" sy="-100000" algn="bl" rotWithShape="0"/>
                  </a:effectLst>
                  <a:scene3d>
                    <a:camera prst="orthographicFront"/>
                    <a:lightRig rig="threePt" dir="t">
                      <a:rot lat="0" lon="0" rev="2700000"/>
                    </a:lightRig>
                  </a:scene3d>
                  <a:sp3d>
                    <a:bevelT h="38100"/>
                    <a:contourClr>
                      <a:srgbClr val="C0C0C0"/>
                    </a:contourClr>
                  </a:sp3d>
                </p:spPr>
              </p:pic>
              <p:pic>
                <p:nvPicPr>
                  <p:cNvPr id="29" name="Picture 28"/>
                  <p:cNvPicPr>
                    <a:picLocks noChangeAspect="1"/>
                  </p:cNvPicPr>
                  <p:nvPr/>
                </p:nvPicPr>
                <p:blipFill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66537"/>
                  <a:stretch/>
                </p:blipFill>
                <p:spPr>
                  <a:xfrm>
                    <a:off x="1643580" y="1155754"/>
                    <a:ext cx="1127560" cy="758209"/>
                  </a:xfrm>
                  <a:prstGeom prst="roundRect">
                    <a:avLst>
                      <a:gd name="adj" fmla="val 4167"/>
                    </a:avLst>
                  </a:prstGeom>
                  <a:solidFill>
                    <a:srgbClr val="FFFFFF"/>
                  </a:solidFill>
                  <a:ln w="76200" cap="sq">
                    <a:solidFill>
                      <a:srgbClr val="292929"/>
                    </a:solidFill>
                    <a:miter lim="800000"/>
                  </a:ln>
                  <a:effectLst>
                    <a:reflection blurRad="12700" stA="28000" endPos="28000" dist="5000" dir="5400000" sy="-100000" algn="bl" rotWithShape="0"/>
                  </a:effectLst>
                  <a:scene3d>
                    <a:camera prst="orthographicFront"/>
                    <a:lightRig rig="threePt" dir="t">
                      <a:rot lat="0" lon="0" rev="2700000"/>
                    </a:lightRig>
                  </a:scene3d>
                  <a:sp3d>
                    <a:bevelT h="38100"/>
                    <a:contourClr>
                      <a:srgbClr val="C0C0C0"/>
                    </a:contourClr>
                  </a:sp3d>
                </p:spPr>
              </p:pic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319433" y="2522963"/>
                    <a:ext cx="47842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>
                        <a:effectLst/>
                        <a:ea typeface="Calibri"/>
                        <a:cs typeface="Times New Roman"/>
                      </a:rPr>
                      <a:t>UET</a:t>
                    </a: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2210081" y="1155754"/>
                    <a:ext cx="69713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>
                        <a:ea typeface="Calibri"/>
                        <a:cs typeface="Times New Roman"/>
                      </a:rPr>
                      <a:t>MMH</a:t>
                    </a:r>
                    <a:endParaRPr lang="en-US" sz="1200" b="1" dirty="0" smtClean="0">
                      <a:effectLst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570386" y="3001620"/>
                    <a:ext cx="1293585" cy="616468"/>
                  </a:xfrm>
                  <a:prstGeom prst="rect">
                    <a:avLst/>
                  </a:prstGeom>
                  <a:ln/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dirty="0" smtClean="0">
                        <a:effectLst/>
                        <a:latin typeface="Times New Roman"/>
                        <a:ea typeface="Calibri"/>
                        <a:cs typeface="Times New Roman"/>
                      </a:rPr>
                      <a:t>Never assessed a risk?</a:t>
                    </a:r>
                    <a:endParaRPr lang="en-US" sz="1200" dirty="0" smtClean="0">
                      <a:effectLst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509755" y="3713786"/>
                    <a:ext cx="1482437" cy="307777"/>
                  </a:xfrm>
                  <a:prstGeom prst="rect">
                    <a:avLst/>
                  </a:prstGeom>
                  <a:ln/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latin typeface="Times New Roman"/>
                        <a:ea typeface="Calibri"/>
                        <a:cs typeface="Times New Roman"/>
                      </a:rPr>
                      <a:t>SUGGESTIONS</a:t>
                    </a:r>
                    <a:endParaRPr lang="en-US" sz="1400" dirty="0" smtClean="0">
                      <a:effectLst/>
                      <a:ea typeface="Calibri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7" name="Group 26"/>
              <p:cNvGrpSpPr/>
              <p:nvPr/>
            </p:nvGrpSpPr>
            <p:grpSpPr>
              <a:xfrm>
                <a:off x="120399" y="4884699"/>
                <a:ext cx="1463538" cy="3148679"/>
                <a:chOff x="3483757" y="996247"/>
                <a:chExt cx="1463538" cy="3148679"/>
              </a:xfrm>
            </p:grpSpPr>
            <p:sp>
              <p:nvSpPr>
                <p:cNvPr id="7" name="Text Box 3"/>
                <p:cNvSpPr txBox="1"/>
                <p:nvPr/>
              </p:nvSpPr>
              <p:spPr>
                <a:xfrm>
                  <a:off x="3483757" y="996247"/>
                  <a:ext cx="1461694" cy="3148679"/>
                </a:xfrm>
                <a:prstGeom prst="rect">
                  <a:avLst/>
                </a:prstGeom>
                <a:solidFill>
                  <a:schemeClr val="accent6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900" dirty="0">
                      <a:effectLst/>
                      <a:latin typeface="Times New Roman"/>
                      <a:ea typeface="Calibri"/>
                      <a:cs typeface="Times New Roman"/>
                    </a:rPr>
                    <a:t> </a:t>
                  </a:r>
                  <a:endParaRPr lang="en-US" sz="1100" dirty="0">
                    <a:effectLst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800" dirty="0">
                      <a:effectLst/>
                      <a:ea typeface="Calibri"/>
                      <a:cs typeface="Times New Roman"/>
                    </a:rPr>
                    <a:t> </a:t>
                  </a:r>
                  <a:endParaRPr lang="en-US" sz="1100" dirty="0">
                    <a:effectLst/>
                    <a:ea typeface="Calibri"/>
                    <a:cs typeface="Times New Roman"/>
                  </a:endParaRPr>
                </a:p>
              </p:txBody>
            </p:sp>
            <p:pic>
              <p:nvPicPr>
                <p:cNvPr id="40" name="Picture 39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41804"/>
                <a:stretch/>
              </p:blipFill>
              <p:spPr>
                <a:xfrm>
                  <a:off x="3576888" y="1153551"/>
                  <a:ext cx="1275431" cy="638199"/>
                </a:xfrm>
                <a:prstGeom prst="roundRect">
                  <a:avLst>
                    <a:gd name="adj" fmla="val 4167"/>
                  </a:avLst>
                </a:prstGeom>
                <a:solidFill>
                  <a:srgbClr val="FFFFFF"/>
                </a:solidFill>
                <a:ln w="76200" cap="sq">
                  <a:solidFill>
                    <a:srgbClr val="292929"/>
                  </a:solidFill>
                  <a:miter lim="800000"/>
                </a:ln>
                <a:effectLst>
                  <a:reflection blurRad="12700" stA="28000" endPos="28000" dist="5000" dir="5400000" sy="-100000" algn="bl" rotWithShape="0"/>
                </a:effectLst>
                <a:scene3d>
                  <a:camera prst="orthographicFront"/>
                  <a:lightRig rig="threePt" dir="t">
                    <a:rot lat="0" lon="0" rev="2700000"/>
                  </a:lightRig>
                </a:scene3d>
                <a:sp3d>
                  <a:bevelT h="38100"/>
                  <a:contourClr>
                    <a:srgbClr val="C0C0C0"/>
                  </a:contourClr>
                </a:sp3d>
              </p:spPr>
            </p:pic>
            <p:sp>
              <p:nvSpPr>
                <p:cNvPr id="42" name="TextBox 41"/>
                <p:cNvSpPr txBox="1"/>
                <p:nvPr/>
              </p:nvSpPr>
              <p:spPr>
                <a:xfrm>
                  <a:off x="3495900" y="1801002"/>
                  <a:ext cx="144955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repetitive action? </a:t>
                  </a:r>
                  <a:endParaRPr lang="en-US" sz="1200" dirty="0" smtClean="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3495900" y="2962531"/>
                  <a:ext cx="145139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pushing or pulling?</a:t>
                  </a:r>
                  <a:endParaRPr lang="en-US" sz="1200" dirty="0" smtClean="0">
                    <a:effectLst/>
                    <a:ea typeface="Calibri"/>
                    <a:cs typeface="Times New Roman"/>
                  </a:endParaRPr>
                </a:p>
              </p:txBody>
            </p:sp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90114" y="2296028"/>
                  <a:ext cx="1248980" cy="636448"/>
                </a:xfrm>
                <a:prstGeom prst="roundRect">
                  <a:avLst>
                    <a:gd name="adj" fmla="val 4167"/>
                  </a:avLst>
                </a:prstGeom>
                <a:solidFill>
                  <a:srgbClr val="FFFFFF"/>
                </a:solidFill>
                <a:ln w="76200" cap="sq">
                  <a:solidFill>
                    <a:srgbClr val="292929"/>
                  </a:solidFill>
                  <a:miter lim="800000"/>
                </a:ln>
                <a:effectLst>
                  <a:reflection blurRad="12700" stA="28000" endPos="28000" dist="5000" dir="5400000" sy="-100000" algn="bl" rotWithShape="0"/>
                </a:effectLst>
                <a:scene3d>
                  <a:camera prst="orthographicFront"/>
                  <a:lightRig rig="threePt" dir="t">
                    <a:rot lat="0" lon="0" rev="2700000"/>
                  </a:lightRig>
                </a:scene3d>
                <a:sp3d>
                  <a:bevelT h="38100"/>
                  <a:contourClr>
                    <a:srgbClr val="C0C0C0"/>
                  </a:contourClr>
                </a:sp3d>
              </p:spPr>
            </p:pic>
            <p:sp>
              <p:nvSpPr>
                <p:cNvPr id="66" name="Rounded Rectangle 65"/>
                <p:cNvSpPr/>
                <p:nvPr/>
              </p:nvSpPr>
              <p:spPr>
                <a:xfrm>
                  <a:off x="3746764" y="3399172"/>
                  <a:ext cx="935679" cy="462605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200" b="1" dirty="0" smtClean="0">
                      <a:effectLst/>
                      <a:ea typeface="Calibri"/>
                      <a:cs typeface="Times New Roman"/>
                    </a:rPr>
                    <a:t>NEITHER</a:t>
                  </a:r>
                  <a:endParaRPr lang="en-US" sz="1200" b="1" dirty="0">
                    <a:effectLst/>
                    <a:ea typeface="Calibri"/>
                    <a:cs typeface="Times New Roman"/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3697513" y="4884699"/>
                <a:ext cx="1485881" cy="4053094"/>
                <a:chOff x="3276600" y="4305247"/>
                <a:chExt cx="1485881" cy="4660068"/>
              </a:xfrm>
            </p:grpSpPr>
            <p:sp>
              <p:nvSpPr>
                <p:cNvPr id="10" name="Text Box 8"/>
                <p:cNvSpPr txBox="1"/>
                <p:nvPr/>
              </p:nvSpPr>
              <p:spPr>
                <a:xfrm>
                  <a:off x="3276600" y="4305247"/>
                  <a:ext cx="1485881" cy="4660068"/>
                </a:xfrm>
                <a:prstGeom prst="rect">
                  <a:avLst/>
                </a:prstGeom>
                <a:solidFill>
                  <a:schemeClr val="accent6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900" dirty="0">
                      <a:effectLst/>
                      <a:latin typeface="Times New Roman"/>
                      <a:ea typeface="Calibri"/>
                      <a:cs typeface="Times New Roman"/>
                    </a:rPr>
                    <a:t> </a:t>
                  </a:r>
                  <a:endParaRPr lang="en-US" sz="1100" dirty="0">
                    <a:effectLst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900" dirty="0">
                      <a:effectLst/>
                      <a:latin typeface="Times New Roman"/>
                      <a:ea typeface="Calibri"/>
                      <a:cs typeface="Times New Roman"/>
                    </a:rPr>
                    <a:t> </a:t>
                  </a:r>
                  <a:endParaRPr lang="en-US" sz="900" dirty="0" smtClean="0">
                    <a:effectLst/>
                    <a:latin typeface="Times New Roman"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dirty="0" smtClean="0">
                    <a:effectLst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dirty="0">
                    <a:effectLst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900" dirty="0" smtClean="0">
                    <a:effectLst/>
                    <a:latin typeface="Times New Roman"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900" dirty="0">
                    <a:latin typeface="Times New Roman"/>
                    <a:ea typeface="Calibri"/>
                    <a:cs typeface="Times New Roman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900" dirty="0">
                      <a:effectLst/>
                      <a:latin typeface="Times New Roman"/>
                      <a:ea typeface="Calibri"/>
                      <a:cs typeface="Times New Roman"/>
                    </a:rPr>
                    <a:t> </a:t>
                  </a:r>
                  <a:endParaRPr lang="en-US" sz="1100" dirty="0">
                    <a:effectLst/>
                    <a:ea typeface="Calibri"/>
                    <a:cs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  <a:p>
                  <a:pPr marL="0" marR="0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dirty="0">
                      <a:effectLst/>
                      <a:ea typeface="Calibri"/>
                      <a:cs typeface="Times New Roman"/>
                    </a:rPr>
                    <a:t> </a:t>
                  </a:r>
                </a:p>
              </p:txBody>
            </p:sp>
            <p:pic>
              <p:nvPicPr>
                <p:cNvPr id="41" name="Picture 40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58534" y="4483088"/>
                  <a:ext cx="1122011" cy="885519"/>
                </a:xfrm>
                <a:prstGeom prst="roundRect">
                  <a:avLst>
                    <a:gd name="adj" fmla="val 4167"/>
                  </a:avLst>
                </a:prstGeom>
                <a:solidFill>
                  <a:srgbClr val="FFFFFF"/>
                </a:solidFill>
                <a:ln w="76200" cap="sq">
                  <a:solidFill>
                    <a:srgbClr val="292929"/>
                  </a:solidFill>
                  <a:miter lim="800000"/>
                </a:ln>
                <a:effectLst>
                  <a:reflection blurRad="12700" stA="28000" endPos="28000" dist="5000" dir="5400000" sy="-100000" algn="bl" rotWithShape="0"/>
                </a:effectLst>
                <a:scene3d>
                  <a:camera prst="orthographicFront"/>
                  <a:lightRig rig="threePt" dir="t">
                    <a:rot lat="0" lon="0" rev="2700000"/>
                  </a:lightRig>
                </a:scene3d>
                <a:sp3d>
                  <a:bevelT h="38100"/>
                  <a:contourClr>
                    <a:srgbClr val="C0C0C0"/>
                  </a:contourClr>
                </a:sp3d>
              </p:spPr>
            </p:pic>
            <p:sp>
              <p:nvSpPr>
                <p:cNvPr id="55" name="TextBox 54"/>
                <p:cNvSpPr txBox="1"/>
                <p:nvPr/>
              </p:nvSpPr>
              <p:spPr>
                <a:xfrm>
                  <a:off x="3276600" y="5417022"/>
                  <a:ext cx="1485880" cy="27699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repetitive action?</a:t>
                  </a:r>
                  <a:endParaRPr lang="en-US" sz="1200" dirty="0" smtClean="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298572" y="6599869"/>
                  <a:ext cx="146390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force?</a:t>
                  </a:r>
                  <a:endParaRPr lang="en-US" sz="1200" dirty="0" smtClean="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3297666" y="7815532"/>
                  <a:ext cx="14648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effectLst/>
                      <a:latin typeface="Times New Roman"/>
                      <a:ea typeface="Calibri"/>
                      <a:cs typeface="Times New Roman"/>
                    </a:rPr>
                    <a:t>vibration?</a:t>
                  </a:r>
                  <a:endParaRPr lang="en-US" sz="1200" dirty="0" smtClean="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7" name="Rounded Rectangle 66"/>
                <p:cNvSpPr/>
                <p:nvPr/>
              </p:nvSpPr>
              <p:spPr>
                <a:xfrm>
                  <a:off x="3537548" y="8297272"/>
                  <a:ext cx="1042997" cy="462605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200" b="1" dirty="0" smtClean="0">
                      <a:effectLst/>
                      <a:ea typeface="Calibri"/>
                      <a:cs typeface="Times New Roman"/>
                    </a:rPr>
                    <a:t>NEITHER</a:t>
                  </a:r>
                  <a:endParaRPr lang="en-US" sz="1200" b="1" dirty="0">
                    <a:effectLst/>
                    <a:ea typeface="Calibri"/>
                    <a:cs typeface="Times New Roman"/>
                  </a:endParaRPr>
                </a:p>
              </p:txBody>
            </p:sp>
            <p:pic>
              <p:nvPicPr>
                <p:cNvPr id="83" name="Picture 82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44478" y="5843649"/>
                  <a:ext cx="1150123" cy="719847"/>
                </a:xfrm>
                <a:prstGeom prst="roundRect">
                  <a:avLst>
                    <a:gd name="adj" fmla="val 4167"/>
                  </a:avLst>
                </a:prstGeom>
                <a:solidFill>
                  <a:srgbClr val="FFFFFF"/>
                </a:solidFill>
                <a:ln w="76200" cap="sq">
                  <a:solidFill>
                    <a:srgbClr val="292929"/>
                  </a:solidFill>
                  <a:miter lim="800000"/>
                </a:ln>
                <a:effectLst>
                  <a:reflection blurRad="12700" stA="28000" endPos="28000" dist="5000" dir="5400000" sy="-100000" algn="bl" rotWithShape="0"/>
                </a:effectLst>
                <a:scene3d>
                  <a:camera prst="orthographicFront"/>
                  <a:lightRig rig="threePt" dir="t">
                    <a:rot lat="0" lon="0" rev="2700000"/>
                  </a:lightRig>
                </a:scene3d>
                <a:sp3d>
                  <a:bevelT h="38100"/>
                  <a:contourClr>
                    <a:srgbClr val="C0C0C0"/>
                  </a:contourClr>
                </a:sp3d>
              </p:spPr>
            </p:pic>
            <p:pic>
              <p:nvPicPr>
                <p:cNvPr id="84" name="Picture 83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55801" y="7020493"/>
                  <a:ext cx="1149449" cy="754332"/>
                </a:xfrm>
                <a:prstGeom prst="roundRect">
                  <a:avLst>
                    <a:gd name="adj" fmla="val 4167"/>
                  </a:avLst>
                </a:prstGeom>
                <a:solidFill>
                  <a:srgbClr val="FFFFFF"/>
                </a:solidFill>
                <a:ln w="76200" cap="sq">
                  <a:solidFill>
                    <a:srgbClr val="292929"/>
                  </a:solidFill>
                  <a:miter lim="800000"/>
                </a:ln>
                <a:effectLst>
                  <a:reflection blurRad="12700" stA="28000" endPos="28000" dist="5000" dir="5400000" sy="-100000" algn="bl" rotWithShape="0"/>
                </a:effectLst>
                <a:scene3d>
                  <a:camera prst="orthographicFront"/>
                  <a:lightRig rig="threePt" dir="t">
                    <a:rot lat="0" lon="0" rev="2700000"/>
                  </a:lightRig>
                </a:scene3d>
                <a:sp3d>
                  <a:bevelT h="38100"/>
                  <a:contourClr>
                    <a:srgbClr val="C0C0C0"/>
                  </a:contourClr>
                </a:sp3d>
              </p:spPr>
            </p:pic>
          </p:grpSp>
          <p:cxnSp>
            <p:nvCxnSpPr>
              <p:cNvPr id="60" name="Straight Arrow Connector 59"/>
              <p:cNvCxnSpPr/>
              <p:nvPr/>
            </p:nvCxnSpPr>
            <p:spPr>
              <a:xfrm flipV="1">
                <a:off x="1427286" y="7478051"/>
                <a:ext cx="386388" cy="9627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1582093" y="6527864"/>
                <a:ext cx="25214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>
                <a:off x="5053512" y="7518926"/>
                <a:ext cx="35225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5053512" y="6536298"/>
                <a:ext cx="35225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5081835" y="5645155"/>
                <a:ext cx="35225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Arrow Connector 75"/>
            <p:cNvCxnSpPr/>
            <p:nvPr/>
          </p:nvCxnSpPr>
          <p:spPr>
            <a:xfrm>
              <a:off x="2168586" y="1579408"/>
              <a:ext cx="0" cy="205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385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63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gwendolyn</dc:creator>
  <cp:lastModifiedBy>gwendolyn</cp:lastModifiedBy>
  <cp:revision>32</cp:revision>
  <dcterms:created xsi:type="dcterms:W3CDTF">2015-06-18T17:26:24Z</dcterms:created>
  <dcterms:modified xsi:type="dcterms:W3CDTF">2015-06-22T16:19:16Z</dcterms:modified>
</cp:coreProperties>
</file>